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1013" r:id="rId3"/>
    <p:sldId id="830" r:id="rId4"/>
    <p:sldId id="775" r:id="rId5"/>
    <p:sldId id="1014" r:id="rId6"/>
    <p:sldId id="1015" r:id="rId7"/>
    <p:sldId id="956" r:id="rId8"/>
    <p:sldId id="290" r:id="rId9"/>
    <p:sldId id="101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371"/>
    <a:srgbClr val="009193"/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1"/>
    <p:restoredTop sz="76563" autoAdjust="0"/>
  </p:normalViewPr>
  <p:slideViewPr>
    <p:cSldViewPr snapToGrid="0" snapToObjects="1">
      <p:cViewPr varScale="1">
        <p:scale>
          <a:sx n="68" d="100"/>
          <a:sy n="68" d="100"/>
        </p:scale>
        <p:origin x="206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endParaRPr lang="en-US" i="1" baseline="0" dirty="0"/>
          </a:p>
          <a:p>
            <a:r>
              <a:rPr lang="en-US" i="0" baseline="0" dirty="0"/>
              <a:t>Today I want to help you understand how your child is learning to read the next group of sounds in </a:t>
            </a:r>
            <a:r>
              <a:rPr lang="en-US" i="1" baseline="0" dirty="0"/>
              <a:t>Read Write Inc. </a:t>
            </a:r>
            <a:r>
              <a:rPr lang="en-US" i="0" baseline="0" dirty="0"/>
              <a:t>Phonics: Set 2 and Set 3 sounds.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2 sounds are shaded. They are long vowel sounds with 2 or more letters. We call these ‘Special Friends’ – two letters together that make one sound.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children know these Set 2 sounds, they know one way of reading and writing every sound.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4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93771-02BD-46DE-BA36-AA48EE88E1EF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0100" y="744538"/>
            <a:ext cx="3141663" cy="2357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648" y="3167564"/>
            <a:ext cx="5122230" cy="601457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Once children know how to read Set 2 sounds, they start to learn Set 3 sounds.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These are shaded in the chart.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They are alternative graphemes (spelling of a sound) for the Set 1 and Set 2 sounds the children already know.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ja-JP" sz="1100" dirty="0">
                <a:latin typeface="Arial" pitchFamily="34" charset="0"/>
                <a:cs typeface="Arial" pitchFamily="34" charset="0"/>
              </a:rPr>
              <a:t>example, they know ‘ay’ and now learn a-e and </a:t>
            </a:r>
            <a:r>
              <a:rPr lang="en-US" altLang="ja-JP" sz="11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altLang="ja-JP" sz="1100" dirty="0">
                <a:latin typeface="Arial" pitchFamily="34" charset="0"/>
                <a:cs typeface="Arial" pitchFamily="34" charset="0"/>
              </a:rPr>
              <a:t> as other spellings for the same sound.</a:t>
            </a:r>
          </a:p>
        </p:txBody>
      </p:sp>
    </p:spTree>
    <p:extLst>
      <p:ext uri="{BB962C8B-B14F-4D97-AF65-F5344CB8AC3E}">
        <p14:creationId xmlns:p14="http://schemas.microsoft.com/office/powerpoint/2010/main" val="228740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picture phrases to help children remember the Set 2 and Set 3 sounds.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children </a:t>
            </a:r>
            <a:r>
              <a:rPr lang="en-US" dirty="0" err="1"/>
              <a:t>practise</a:t>
            </a:r>
            <a:r>
              <a:rPr lang="en-US" dirty="0"/>
              <a:t> reading these sounds in words using the routine ‘Special Friends’, ‘Fred Talk’, read the word’.</a:t>
            </a:r>
          </a:p>
          <a:p>
            <a:endParaRPr lang="en-US" dirty="0"/>
          </a:p>
          <a:p>
            <a:r>
              <a:rPr lang="en-US" dirty="0"/>
              <a:t>They spot the ‘Special Friends’ first, then Fred Talk to read the word.</a:t>
            </a:r>
          </a:p>
          <a:p>
            <a:endParaRPr lang="en-US" dirty="0"/>
          </a:p>
          <a:p>
            <a:r>
              <a:rPr lang="en-US" dirty="0"/>
              <a:t>For example, ‘ay’, s-p-r-ay</a:t>
            </a:r>
            <a:r>
              <a:rPr lang="en-US"/>
              <a:t>, spray.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purchase Set 2/3 flashcards or My Reading and Writing Kit ages 5-7 becoming a reader to support your child with Set 2 sounds at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RM_page.jpg">
            <a:extLst>
              <a:ext uri="{FF2B5EF4-FFF2-40B4-BE49-F238E27FC236}">
                <a16:creationId xmlns:a16="http://schemas.microsoft.com/office/drawing/2014/main" xmlns="" id="{3B810D5E-D26F-A148-8312-444360DCD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person, child, indoor, group&#10;&#10;Description automatically generated">
            <a:extLst>
              <a:ext uri="{FF2B5EF4-FFF2-40B4-BE49-F238E27FC236}">
                <a16:creationId xmlns:a16="http://schemas.microsoft.com/office/drawing/2014/main" xmlns="" id="{B212DBA9-477B-5644-A2E7-91AF44B585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494" r="3583"/>
          <a:stretch/>
        </p:blipFill>
        <p:spPr>
          <a:xfrm>
            <a:off x="14680" y="241300"/>
            <a:ext cx="4633520" cy="6764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B711BD-938E-FB40-86CE-5F675D6D8924}"/>
              </a:ext>
            </a:extLst>
          </p:cNvPr>
          <p:cNvSpPr/>
          <p:nvPr userDrawn="1"/>
        </p:nvSpPr>
        <p:spPr>
          <a:xfrm>
            <a:off x="3795320" y="3850130"/>
            <a:ext cx="2527300" cy="140969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2E38A0-7FDB-6543-A1A0-13BB4404A5EC}"/>
              </a:ext>
            </a:extLst>
          </p:cNvPr>
          <p:cNvSpPr/>
          <p:nvPr userDrawn="1"/>
        </p:nvSpPr>
        <p:spPr>
          <a:xfrm>
            <a:off x="7200900" y="2959100"/>
            <a:ext cx="1943100" cy="1638300"/>
          </a:xfrm>
          <a:prstGeom prst="rect">
            <a:avLst/>
          </a:prstGeom>
          <a:solidFill>
            <a:srgbClr val="15937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B064CC-652A-AB49-8162-5AE5E7F1B524}"/>
              </a:ext>
            </a:extLst>
          </p:cNvPr>
          <p:cNvSpPr/>
          <p:nvPr userDrawn="1"/>
        </p:nvSpPr>
        <p:spPr>
          <a:xfrm>
            <a:off x="4267200" y="3433952"/>
            <a:ext cx="4889500" cy="1409700"/>
          </a:xfrm>
          <a:prstGeom prst="rect">
            <a:avLst/>
          </a:prstGeom>
          <a:solidFill>
            <a:srgbClr val="15937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23732" y="3538533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1D19334-C1F0-524B-A450-4407030BFA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15966" y="319361"/>
            <a:ext cx="3513354" cy="13976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71185B5-0462-4B45-9481-6F3A5FC8E3CE}"/>
              </a:ext>
            </a:extLst>
          </p:cNvPr>
          <p:cNvSpPr/>
          <p:nvPr userDrawn="1"/>
        </p:nvSpPr>
        <p:spPr>
          <a:xfrm>
            <a:off x="7505700" y="6210300"/>
            <a:ext cx="1623620" cy="52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9FF7FF-BD42-4F42-92E9-646670A5BF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73600" y="6422046"/>
            <a:ext cx="4483100" cy="3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</a:t>
            </a:r>
            <a:br>
              <a:rPr lang="en-US" dirty="0"/>
            </a:br>
            <a:r>
              <a:rPr lang="en-US" dirty="0"/>
              <a:t>Set 2 and Set 3 Sounds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Sounds Set 2</a:t>
            </a:r>
          </a:p>
        </p:txBody>
      </p:sp>
      <p:pic>
        <p:nvPicPr>
          <p:cNvPr id="5" name="Picture 4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755576" y="1052736"/>
            <a:ext cx="7693517" cy="54610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39952" y="4725144"/>
            <a:ext cx="2304256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59632" y="5949280"/>
            <a:ext cx="4536504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2555630" y="1256818"/>
            <a:ext cx="4320626" cy="55483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5"/>
                </a:solidFill>
              </a:rPr>
              <a:t>Speed Sounds Set 3</a:t>
            </a:r>
          </a:p>
        </p:txBody>
      </p:sp>
      <p:sp>
        <p:nvSpPr>
          <p:cNvPr id="9" name="Rounded Rectangle 8"/>
          <p:cNvSpPr/>
          <p:nvPr/>
        </p:nvSpPr>
        <p:spPr>
          <a:xfrm flipV="1">
            <a:off x="5648062" y="5487405"/>
            <a:ext cx="115212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32140" y="4365104"/>
            <a:ext cx="936104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52080" y="5755441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75854" y="619977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32038" y="4869160"/>
            <a:ext cx="432048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03844" y="5703177"/>
            <a:ext cx="151216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16048" y="5982084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9928" y="4329100"/>
            <a:ext cx="504056" cy="57606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327051" y="4585416"/>
            <a:ext cx="504056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665745" y="618333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52120" y="1687665"/>
            <a:ext cx="36004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26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F279C-A1B0-BD46-857A-27F00F24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146704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75C3B0-4996-1B47-B748-9022B28B4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70" y="14822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82D307-CAF3-CD40-BD45-235D8FDAE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841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61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Practise</a:t>
            </a:r>
            <a:r>
              <a:rPr lang="en-US" dirty="0"/>
              <a:t> the sounds and phrases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pPr marL="514350" indent="-514350">
              <a:buAutoNum type="arabicPeriod" startAt="3"/>
            </a:pPr>
            <a:r>
              <a:rPr lang="en-GB" dirty="0"/>
              <a:t>Use </a:t>
            </a:r>
            <a:r>
              <a:rPr lang="en-US" dirty="0"/>
              <a:t>‘Special Friends’, ‘Fred Talk’, </a:t>
            </a:r>
          </a:p>
          <a:p>
            <a:r>
              <a:rPr lang="en-US" dirty="0"/>
              <a:t>     read the word’ to read words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650</TotalTime>
  <Words>441</Words>
  <Application>Microsoft Office PowerPoint</Application>
  <PresentationFormat>On-screen Show (4:3)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Garamond</vt:lpstr>
      <vt:lpstr>Times New Roman</vt:lpstr>
      <vt:lpstr>NEW Phonics Template</vt:lpstr>
      <vt:lpstr>Read Write Inc. Phonics  Parents’ Meeting  Set 2 and Set 3 Sounds</vt:lpstr>
      <vt:lpstr>Reading changes everything</vt:lpstr>
      <vt:lpstr>Speed Sounds Set 2</vt:lpstr>
      <vt:lpstr>Speed Sounds Set 3</vt:lpstr>
      <vt:lpstr>Picture Phrases</vt:lpstr>
      <vt:lpstr>‘Special Friends’, ‘Fred Talk’, read the word</vt:lpstr>
      <vt:lpstr>What can you do?</vt:lpstr>
      <vt:lpstr>Online resources available</vt:lpstr>
      <vt:lpstr>Reading changes everything</vt:lpstr>
    </vt:vector>
  </TitlesOfParts>
  <Company>Ruth Miskin Literacy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Staff</cp:lastModifiedBy>
  <cp:revision>134</cp:revision>
  <dcterms:created xsi:type="dcterms:W3CDTF">2015-11-23T14:36:59Z</dcterms:created>
  <dcterms:modified xsi:type="dcterms:W3CDTF">2021-10-27T19:06:14Z</dcterms:modified>
</cp:coreProperties>
</file>